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Impact" panose="020B0806030902050204" pitchFamily="34" charset="0"/>
      <p:regular r:id="rId23"/>
    </p:embeddedFont>
    <p:embeddedFont>
      <p:font typeface="Montserrat" panose="020B0604020202020204" charset="0"/>
      <p:regular r:id="rId24"/>
      <p:bold r:id="rId25"/>
      <p:italic r:id="rId26"/>
      <p:boldItalic r:id="rId27"/>
    </p:embeddedFont>
    <p:embeddedFont>
      <p:font typeface="Oswald"/>
      <p:regular r:id="rId28"/>
      <p:bold r:id="rId29"/>
    </p:embeddedFont>
    <p:embeddedFont>
      <p:font typeface="Playfair Display"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96" y="5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ee00e84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2ee00e84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2ee00e84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2ee00e84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2ee00e84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2ee00e84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2ee00e84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2ee00e84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2ee00e84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2ee00e84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2ee00e84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2ee00e84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2ee00e84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2ee00e84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2ee00e84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2ee00e84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2ee00e84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2ee00e84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2ee00e84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2ee00e84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2e4b5e36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2e4b5e36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2f4d3a5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2f4d3a5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2e4b5e36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2e4b5e36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2ee00e84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2ee00e84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2e4b5e36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2e4b5e36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2e4b5e36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2e4b5e36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2e4b5e36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2e4b5e36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2ee00e84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2ee00e8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2ee00e84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2ee00e84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hyperlink" Target="https://oltd508lewis.weebly.com/uploads/1/1/6/7/116785175/wp-trybus-game-based-learning.pdf" TargetMode="External"/><Relationship Id="rId7" Type="http://schemas.openxmlformats.org/officeDocument/2006/relationships/hyperlink" Target="https://elearninginfographics.com/games-vs-game-based-learning-vs-gamification-infographi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youtube.com/watch?v=8jdwIy7AxlU" TargetMode="External"/><Relationship Id="rId5" Type="http://schemas.openxmlformats.org/officeDocument/2006/relationships/hyperlink" Target="https://busyteacher.org/20574-gamify-esl-classroom.html" TargetMode="External"/><Relationship Id="rId4" Type="http://schemas.openxmlformats.org/officeDocument/2006/relationships/hyperlink" Target="http://playfulpandas.org/wp-content/uploads/2013/04/A3log.pdf2.g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nchball.com/gamificat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en.wikipedia.org/" TargetMode="External"/><Relationship Id="rId4" Type="http://schemas.openxmlformats.org/officeDocument/2006/relationships/hyperlink" Target="http://edtechreview.in/dictionary/298-what-is-game-based-learning?buffer_share=230a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Game-Based Learning</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Good Learning via Gaming...</a:t>
            </a:r>
            <a:endParaRPr/>
          </a:p>
        </p:txBody>
      </p:sp>
      <p:sp>
        <p:nvSpPr>
          <p:cNvPr id="60" name="Google Shape;60;p13"/>
          <p:cNvSpPr txBox="1"/>
          <p:nvPr/>
        </p:nvSpPr>
        <p:spPr>
          <a:xfrm>
            <a:off x="7113100" y="4600725"/>
            <a:ext cx="5706300" cy="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3"/>
          <p:cNvSpPr txBox="1"/>
          <p:nvPr/>
        </p:nvSpPr>
        <p:spPr>
          <a:xfrm>
            <a:off x="6078825" y="4152950"/>
            <a:ext cx="1812900" cy="665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Impact"/>
                <a:ea typeface="Impact"/>
                <a:cs typeface="Impact"/>
                <a:sym typeface="Impact"/>
              </a:rPr>
              <a:t>Kath Pettit</a:t>
            </a:r>
            <a:endParaRPr sz="1000" b="1">
              <a:latin typeface="Impact"/>
              <a:ea typeface="Impact"/>
              <a:cs typeface="Impact"/>
              <a:sym typeface="Impact"/>
            </a:endParaRPr>
          </a:p>
          <a:p>
            <a:pPr marL="0" lvl="0" indent="0" algn="l" rtl="0">
              <a:spcBef>
                <a:spcPts val="0"/>
              </a:spcBef>
              <a:spcAft>
                <a:spcPts val="0"/>
              </a:spcAft>
              <a:buNone/>
            </a:pPr>
            <a:r>
              <a:rPr lang="en" sz="1000" b="1">
                <a:latin typeface="Impact"/>
                <a:ea typeface="Impact"/>
                <a:cs typeface="Impact"/>
                <a:sym typeface="Impact"/>
              </a:rPr>
              <a:t>OLTD 508</a:t>
            </a:r>
            <a:endParaRPr sz="1000" b="1">
              <a:latin typeface="Impact"/>
              <a:ea typeface="Impact"/>
              <a:cs typeface="Impact"/>
              <a:sym typeface="Impact"/>
            </a:endParaRPr>
          </a:p>
          <a:p>
            <a:pPr marL="0" lvl="0" indent="0" algn="l" rtl="0">
              <a:spcBef>
                <a:spcPts val="0"/>
              </a:spcBef>
              <a:spcAft>
                <a:spcPts val="0"/>
              </a:spcAft>
              <a:buNone/>
            </a:pPr>
            <a:r>
              <a:rPr lang="en" sz="1000" b="1">
                <a:latin typeface="Impact"/>
                <a:ea typeface="Impact"/>
                <a:cs typeface="Impact"/>
                <a:sym typeface="Impact"/>
              </a:rPr>
              <a:t>September 2018</a:t>
            </a:r>
            <a:endParaRPr sz="1000" b="1">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of Gamification in Kindergarten</a:t>
            </a:r>
            <a:endParaRPr/>
          </a:p>
        </p:txBody>
      </p:sp>
      <p:sp>
        <p:nvSpPr>
          <p:cNvPr id="135" name="Google Shape;135;p22"/>
          <p:cNvSpPr txBox="1">
            <a:spLocks noGrp="1"/>
          </p:cNvSpPr>
          <p:nvPr>
            <p:ph type="body" idx="1"/>
          </p:nvPr>
        </p:nvSpPr>
        <p:spPr>
          <a:xfrm>
            <a:off x="311700" y="1234075"/>
            <a:ext cx="6105300" cy="36291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FFFFFF"/>
                </a:solidFill>
              </a:rPr>
              <a:t>I have used Kahoot! in my kindergarten class several times. It is a simple form of gamification. The short games work well with the age group and the enthusiasm and engagement is actually sometimes a little overwhelming! For example, as a follow up activity to a unit about Canadian coins, I created a Kahoot! to check for understanding. Despite this being the first time such a game was introduced in class, the students very quickly caught on to the logistics of the game and signed in. They eagerly looked for their names on the big screen and were certainly paying close attention to the questions and how to answer them. Obviously, because of the young age, some explanation was necessary when students got the correct answer but their name did not appear on the leaderboard. While the outcome of the Kahoot! may provide an opportunity for some formative assessment, due to the fun-like atmosphere, I am not convinced this would be entirely accurate.</a:t>
            </a:r>
            <a:endParaRPr sz="1400">
              <a:solidFill>
                <a:srgbClr val="FFFFFF"/>
              </a:solidFill>
            </a:endParaRPr>
          </a:p>
        </p:txBody>
      </p:sp>
      <p:pic>
        <p:nvPicPr>
          <p:cNvPr id="136" name="Google Shape;136;p22"/>
          <p:cNvPicPr preferRelativeResize="0"/>
          <p:nvPr/>
        </p:nvPicPr>
        <p:blipFill>
          <a:blip r:embed="rId3">
            <a:alphaModFix/>
          </a:blip>
          <a:stretch>
            <a:fillRect/>
          </a:stretch>
        </p:blipFill>
        <p:spPr>
          <a:xfrm>
            <a:off x="6662075" y="3384300"/>
            <a:ext cx="2221774" cy="1478875"/>
          </a:xfrm>
          <a:prstGeom prst="rect">
            <a:avLst/>
          </a:prstGeom>
          <a:noFill/>
          <a:ln>
            <a:noFill/>
          </a:ln>
        </p:spPr>
      </p:pic>
      <p:pic>
        <p:nvPicPr>
          <p:cNvPr id="137" name="Google Shape;137;p22"/>
          <p:cNvPicPr preferRelativeResize="0"/>
          <p:nvPr/>
        </p:nvPicPr>
        <p:blipFill>
          <a:blip r:embed="rId4">
            <a:alphaModFix/>
          </a:blip>
          <a:stretch>
            <a:fillRect/>
          </a:stretch>
        </p:blipFill>
        <p:spPr>
          <a:xfrm>
            <a:off x="6557475" y="704225"/>
            <a:ext cx="2326375" cy="2326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Game-Based Learning - Definition</a:t>
            </a:r>
            <a:endParaRPr/>
          </a:p>
        </p:txBody>
      </p:sp>
      <p:sp>
        <p:nvSpPr>
          <p:cNvPr id="143" name="Google Shape;143;p23"/>
          <p:cNvSpPr txBox="1">
            <a:spLocks noGrp="1"/>
          </p:cNvSpPr>
          <p:nvPr>
            <p:ph type="body" idx="1"/>
          </p:nvPr>
        </p:nvSpPr>
        <p:spPr>
          <a:xfrm>
            <a:off x="311700" y="1322850"/>
            <a:ext cx="5380500" cy="36489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Game-Based Learning is the use of games in the classroom to teach curriculum. It is an alternative to traditional learning which often simply required rote memorization of facts. Students can engage in game-based learning individually or as part of a group. Game-Based Learning can be digital, but it can also include other games, such as, board games like ‘Candyland’ which is used to teach colour recognition. Learning outcomes of the game would be clearly defined.</a:t>
            </a:r>
            <a:endParaRPr>
              <a:solidFill>
                <a:srgbClr val="FFFFFF"/>
              </a:solidFill>
            </a:endParaRPr>
          </a:p>
        </p:txBody>
      </p:sp>
      <p:pic>
        <p:nvPicPr>
          <p:cNvPr id="144" name="Google Shape;144;p23"/>
          <p:cNvPicPr preferRelativeResize="0"/>
          <p:nvPr/>
        </p:nvPicPr>
        <p:blipFill>
          <a:blip r:embed="rId3">
            <a:alphaModFix/>
          </a:blip>
          <a:stretch>
            <a:fillRect/>
          </a:stretch>
        </p:blipFill>
        <p:spPr>
          <a:xfrm>
            <a:off x="5785825" y="1797125"/>
            <a:ext cx="3147000" cy="23346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Game-Based Learning in Kindergarten</a:t>
            </a:r>
            <a:endParaRPr/>
          </a:p>
        </p:txBody>
      </p:sp>
      <p:sp>
        <p:nvSpPr>
          <p:cNvPr id="150" name="Google Shape;150;p24"/>
          <p:cNvSpPr txBox="1">
            <a:spLocks noGrp="1"/>
          </p:cNvSpPr>
          <p:nvPr>
            <p:ph type="body" idx="1"/>
          </p:nvPr>
        </p:nvSpPr>
        <p:spPr>
          <a:xfrm>
            <a:off x="311700" y="1234075"/>
            <a:ext cx="5096400" cy="33348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FFFFFF"/>
                </a:solidFill>
              </a:rPr>
              <a:t>At the kindergarten level, play is paramount to engagement. Game-based learning is a huge part of the program. We play many different kinds of games, ranging from very active, such as ‘Snowball Fight’ (where students on two teams try to throw scrunched up paper in to the other team’s yard -development of the proper technique for locomotive skills) to calmer pursuits as ‘Roll the Dice’ (number recognition). The games offered in ABCYA.com focus on particular curricular areas and grade levels, giving practice in specific skills in a fun way.</a:t>
            </a:r>
            <a:endParaRPr sz="1400">
              <a:solidFill>
                <a:srgbClr val="FFFFFF"/>
              </a:solidFill>
            </a:endParaRPr>
          </a:p>
        </p:txBody>
      </p:sp>
      <p:pic>
        <p:nvPicPr>
          <p:cNvPr id="151" name="Google Shape;151;p24"/>
          <p:cNvPicPr preferRelativeResize="0"/>
          <p:nvPr/>
        </p:nvPicPr>
        <p:blipFill>
          <a:blip r:embed="rId3">
            <a:alphaModFix/>
          </a:blip>
          <a:stretch>
            <a:fillRect/>
          </a:stretch>
        </p:blipFill>
        <p:spPr>
          <a:xfrm>
            <a:off x="5560500" y="1170125"/>
            <a:ext cx="3431100" cy="2573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Serious Games -Definition</a:t>
            </a:r>
            <a:endParaRPr/>
          </a:p>
        </p:txBody>
      </p:sp>
      <p:sp>
        <p:nvSpPr>
          <p:cNvPr id="157" name="Google Shape;157;p25"/>
          <p:cNvSpPr txBox="1">
            <a:spLocks noGrp="1"/>
          </p:cNvSpPr>
          <p:nvPr>
            <p:ph type="body" idx="1"/>
          </p:nvPr>
        </p:nvSpPr>
        <p:spPr>
          <a:xfrm>
            <a:off x="311700" y="1234075"/>
            <a:ext cx="4968900" cy="27462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FFFFFF"/>
                </a:solidFill>
              </a:rPr>
              <a:t>Although many Serious Games could also be described as ‘Simulations’, this is not true for all of them. Serious Games are usually produced for a purpose other than entertainment but include elements of fun or competition to increase the pedagogical impact of the material. Serious Games often try to change the opinions of others and reflect larger ‘real world’ problems. Another aspect of Serious Games is that they often require the user to become immersed in the game for long periods of time resulting in vivid experiences</a:t>
            </a:r>
            <a:r>
              <a:rPr lang="en">
                <a:solidFill>
                  <a:srgbClr val="FFFFFF"/>
                </a:solidFill>
              </a:rPr>
              <a:t>.</a:t>
            </a:r>
            <a:endParaRPr>
              <a:solidFill>
                <a:srgbClr val="FFFFFF"/>
              </a:solidFill>
            </a:endParaRPr>
          </a:p>
        </p:txBody>
      </p:sp>
      <p:pic>
        <p:nvPicPr>
          <p:cNvPr id="158" name="Google Shape;158;p25"/>
          <p:cNvPicPr preferRelativeResize="0"/>
          <p:nvPr/>
        </p:nvPicPr>
        <p:blipFill>
          <a:blip r:embed="rId3">
            <a:alphaModFix/>
          </a:blip>
          <a:stretch>
            <a:fillRect/>
          </a:stretch>
        </p:blipFill>
        <p:spPr>
          <a:xfrm>
            <a:off x="5433000" y="1170125"/>
            <a:ext cx="3558600" cy="27462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Serious Games in Kindergarten</a:t>
            </a:r>
            <a:endParaRPr/>
          </a:p>
        </p:txBody>
      </p:sp>
      <p:sp>
        <p:nvSpPr>
          <p:cNvPr id="164" name="Google Shape;164;p26"/>
          <p:cNvSpPr txBox="1">
            <a:spLocks noGrp="1"/>
          </p:cNvSpPr>
          <p:nvPr>
            <p:ph type="body" idx="1"/>
          </p:nvPr>
        </p:nvSpPr>
        <p:spPr>
          <a:xfrm>
            <a:off x="311700" y="1234075"/>
            <a:ext cx="5394600" cy="33348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FFFFFF"/>
                </a:solidFill>
              </a:rPr>
              <a:t>As mentioned under ‘Game-Based Learning’ there are numerous games available to teach particular skills or content at the kindergarten level. However, I have not yet tried games that would address big ‘real world’ problems that would allow them to become immersed in the game for long periods of time. A little research has shown me that there may be some that might be suitable for young (elementary aged) children, such as those produced by environmental agencies.</a:t>
            </a:r>
            <a:endParaRPr sz="1400">
              <a:solidFill>
                <a:srgbClr val="FFFFFF"/>
              </a:solidFill>
            </a:endParaRPr>
          </a:p>
          <a:p>
            <a:pPr marL="0" lvl="0" indent="0" algn="l" rtl="0">
              <a:spcBef>
                <a:spcPts val="1600"/>
              </a:spcBef>
              <a:spcAft>
                <a:spcPts val="1600"/>
              </a:spcAft>
              <a:buNone/>
            </a:pPr>
            <a:r>
              <a:rPr lang="en" sz="1400">
                <a:solidFill>
                  <a:srgbClr val="FFFFFF"/>
                </a:solidFill>
              </a:rPr>
              <a:t>My own son (aged 4 at the time) enjoyed the Magic School Bus series and spent many hours learning about such things as the Oceans and how to care for them.</a:t>
            </a:r>
            <a:endParaRPr sz="1400">
              <a:solidFill>
                <a:srgbClr val="FFFFFF"/>
              </a:solidFill>
            </a:endParaRPr>
          </a:p>
        </p:txBody>
      </p:sp>
      <p:pic>
        <p:nvPicPr>
          <p:cNvPr id="165" name="Google Shape;165;p26"/>
          <p:cNvPicPr preferRelativeResize="0"/>
          <p:nvPr/>
        </p:nvPicPr>
        <p:blipFill>
          <a:blip r:embed="rId3">
            <a:alphaModFix/>
          </a:blip>
          <a:stretch>
            <a:fillRect/>
          </a:stretch>
        </p:blipFill>
        <p:spPr>
          <a:xfrm>
            <a:off x="5732012" y="291475"/>
            <a:ext cx="2880600" cy="2230150"/>
          </a:xfrm>
          <a:prstGeom prst="rect">
            <a:avLst/>
          </a:prstGeom>
          <a:noFill/>
          <a:ln>
            <a:noFill/>
          </a:ln>
        </p:spPr>
      </p:pic>
      <p:pic>
        <p:nvPicPr>
          <p:cNvPr id="166" name="Google Shape;166;p26"/>
          <p:cNvPicPr preferRelativeResize="0"/>
          <p:nvPr/>
        </p:nvPicPr>
        <p:blipFill>
          <a:blip r:embed="rId4">
            <a:alphaModFix/>
          </a:blip>
          <a:stretch>
            <a:fillRect/>
          </a:stretch>
        </p:blipFill>
        <p:spPr>
          <a:xfrm>
            <a:off x="6316580" y="2715875"/>
            <a:ext cx="1592968" cy="2230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Simulation -Definition</a:t>
            </a:r>
            <a:endParaRPr/>
          </a:p>
        </p:txBody>
      </p:sp>
      <p:sp>
        <p:nvSpPr>
          <p:cNvPr id="172" name="Google Shape;172;p27"/>
          <p:cNvSpPr txBox="1">
            <a:spLocks noGrp="1"/>
          </p:cNvSpPr>
          <p:nvPr>
            <p:ph type="body" idx="1"/>
          </p:nvPr>
        </p:nvSpPr>
        <p:spPr>
          <a:xfrm>
            <a:off x="311700" y="1234075"/>
            <a:ext cx="8520600" cy="17217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A Simulation is a game that attempts to copy a real life situation. It is an imitation of real life for the purpose of training, predictions or role playing. Many, but not all Simulations are Serious Games. Simulations provide a virtual experience, as in the case of a flight deck simulator, how to build a trebuchet or even surgical simulators, without the risk of actually performing the activity in reality.</a:t>
            </a:r>
            <a:endParaRPr>
              <a:solidFill>
                <a:srgbClr val="FFFFFF"/>
              </a:solidFill>
            </a:endParaRPr>
          </a:p>
        </p:txBody>
      </p:sp>
      <p:pic>
        <p:nvPicPr>
          <p:cNvPr id="173" name="Google Shape;173;p27"/>
          <p:cNvPicPr preferRelativeResize="0"/>
          <p:nvPr/>
        </p:nvPicPr>
        <p:blipFill>
          <a:blip r:embed="rId3">
            <a:alphaModFix/>
          </a:blip>
          <a:stretch>
            <a:fillRect/>
          </a:stretch>
        </p:blipFill>
        <p:spPr>
          <a:xfrm>
            <a:off x="404800" y="3296003"/>
            <a:ext cx="8520601" cy="12728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Simulation in Kindergarten</a:t>
            </a:r>
            <a:endParaRPr/>
          </a:p>
        </p:txBody>
      </p:sp>
      <p:sp>
        <p:nvSpPr>
          <p:cNvPr id="179" name="Google Shape;179;p28"/>
          <p:cNvSpPr txBox="1">
            <a:spLocks noGrp="1"/>
          </p:cNvSpPr>
          <p:nvPr>
            <p:ph type="body" idx="1"/>
          </p:nvPr>
        </p:nvSpPr>
        <p:spPr>
          <a:xfrm>
            <a:off x="311700" y="1234075"/>
            <a:ext cx="8520600" cy="13377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There are many Simulations available to Kindergarten age students. These of course are not nearly as complex as flight deck simulators. Students can experience cake decorating or how to successfully dress for the weather or even go for a drive around the neighbourhood!</a:t>
            </a:r>
            <a:endParaRPr>
              <a:solidFill>
                <a:srgbClr val="FFFFFF"/>
              </a:solidFill>
            </a:endParaRPr>
          </a:p>
        </p:txBody>
      </p:sp>
      <p:pic>
        <p:nvPicPr>
          <p:cNvPr id="180" name="Google Shape;180;p28"/>
          <p:cNvPicPr preferRelativeResize="0"/>
          <p:nvPr/>
        </p:nvPicPr>
        <p:blipFill rotWithShape="1">
          <a:blip r:embed="rId3">
            <a:alphaModFix/>
          </a:blip>
          <a:srcRect l="29608" r="28700"/>
          <a:stretch/>
        </p:blipFill>
        <p:spPr>
          <a:xfrm>
            <a:off x="523700" y="2658100"/>
            <a:ext cx="1362375" cy="2366100"/>
          </a:xfrm>
          <a:prstGeom prst="rect">
            <a:avLst/>
          </a:prstGeom>
          <a:noFill/>
          <a:ln>
            <a:noFill/>
          </a:ln>
        </p:spPr>
      </p:pic>
      <p:pic>
        <p:nvPicPr>
          <p:cNvPr id="181" name="Google Shape;181;p28"/>
          <p:cNvPicPr preferRelativeResize="0"/>
          <p:nvPr/>
        </p:nvPicPr>
        <p:blipFill>
          <a:blip r:embed="rId4">
            <a:alphaModFix/>
          </a:blip>
          <a:stretch>
            <a:fillRect/>
          </a:stretch>
        </p:blipFill>
        <p:spPr>
          <a:xfrm>
            <a:off x="2710751" y="2658100"/>
            <a:ext cx="3154825" cy="2366100"/>
          </a:xfrm>
          <a:prstGeom prst="rect">
            <a:avLst/>
          </a:prstGeom>
          <a:noFill/>
          <a:ln>
            <a:noFill/>
          </a:ln>
        </p:spPr>
      </p:pic>
      <p:pic>
        <p:nvPicPr>
          <p:cNvPr id="182" name="Google Shape;182;p28"/>
          <p:cNvPicPr preferRelativeResize="0"/>
          <p:nvPr/>
        </p:nvPicPr>
        <p:blipFill>
          <a:blip r:embed="rId5">
            <a:alphaModFix/>
          </a:blip>
          <a:stretch>
            <a:fillRect/>
          </a:stretch>
        </p:blipFill>
        <p:spPr>
          <a:xfrm>
            <a:off x="6393101" y="2658100"/>
            <a:ext cx="1699463" cy="226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Commercial Off-The-Shelf Games (COTS)</a:t>
            </a:r>
            <a:endParaRPr/>
          </a:p>
        </p:txBody>
      </p:sp>
      <p:sp>
        <p:nvSpPr>
          <p:cNvPr id="188" name="Google Shape;188;p29"/>
          <p:cNvSpPr txBox="1">
            <a:spLocks noGrp="1"/>
          </p:cNvSpPr>
          <p:nvPr>
            <p:ph type="body" idx="1"/>
          </p:nvPr>
        </p:nvSpPr>
        <p:spPr>
          <a:xfrm>
            <a:off x="311700" y="1234075"/>
            <a:ext cx="8520600" cy="15933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These games are primarily produced for entertainment purposes, although some have educational value. Many have intellectual challenges and problem-solving activities. They are usually highly engaging and so make powerful tools for learning if the content is suitable.</a:t>
            </a:r>
            <a:endParaRPr>
              <a:solidFill>
                <a:srgbClr val="FFFFFF"/>
              </a:solidFill>
            </a:endParaRPr>
          </a:p>
        </p:txBody>
      </p:sp>
      <p:pic>
        <p:nvPicPr>
          <p:cNvPr id="189" name="Google Shape;189;p29"/>
          <p:cNvPicPr preferRelativeResize="0"/>
          <p:nvPr/>
        </p:nvPicPr>
        <p:blipFill>
          <a:blip r:embed="rId3">
            <a:alphaModFix/>
          </a:blip>
          <a:stretch>
            <a:fillRect/>
          </a:stretch>
        </p:blipFill>
        <p:spPr>
          <a:xfrm>
            <a:off x="2423050" y="3043725"/>
            <a:ext cx="2981325" cy="167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Commercial Off-The-Shelf Games in Kindergarten</a:t>
            </a:r>
            <a:endParaRPr/>
          </a:p>
        </p:txBody>
      </p:sp>
      <p:sp>
        <p:nvSpPr>
          <p:cNvPr id="195" name="Google Shape;195;p30"/>
          <p:cNvSpPr txBox="1">
            <a:spLocks noGrp="1"/>
          </p:cNvSpPr>
          <p:nvPr>
            <p:ph type="body" idx="1"/>
          </p:nvPr>
        </p:nvSpPr>
        <p:spPr>
          <a:xfrm>
            <a:off x="311700" y="1543050"/>
            <a:ext cx="4960200" cy="33705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FFFFFF"/>
                </a:solidFill>
              </a:rPr>
              <a:t>I do not, at present, use COTS games in my kindergarten program. I feel at this time there is a plethora of purposely made games for education at my age level, to more than provide enough tech time for my class. It seems to me the the time required to engage with many COTS games, is in excess of what I would consider to be practical during the kindergarten day. However, older students may benefit from the 21st century skills that are incorporated in COTS games such as ‘Minecraft’ or ‘Portal’. Teachers should be very familiar with such games prior to introducing them to  their students, to ensure that the content is appropriate for the educational setting.</a:t>
            </a:r>
            <a:endParaRPr sz="1400">
              <a:solidFill>
                <a:srgbClr val="FFFFFF"/>
              </a:solidFill>
            </a:endParaRPr>
          </a:p>
        </p:txBody>
      </p:sp>
      <p:pic>
        <p:nvPicPr>
          <p:cNvPr id="196" name="Google Shape;196;p30"/>
          <p:cNvPicPr preferRelativeResize="0"/>
          <p:nvPr/>
        </p:nvPicPr>
        <p:blipFill>
          <a:blip r:embed="rId3">
            <a:alphaModFix/>
          </a:blip>
          <a:stretch>
            <a:fillRect/>
          </a:stretch>
        </p:blipFill>
        <p:spPr>
          <a:xfrm>
            <a:off x="5892875" y="1543050"/>
            <a:ext cx="2203374" cy="1315137"/>
          </a:xfrm>
          <a:prstGeom prst="rect">
            <a:avLst/>
          </a:prstGeom>
          <a:noFill/>
          <a:ln>
            <a:noFill/>
          </a:ln>
        </p:spPr>
      </p:pic>
      <p:pic>
        <p:nvPicPr>
          <p:cNvPr id="197" name="Google Shape;197;p30"/>
          <p:cNvPicPr preferRelativeResize="0"/>
          <p:nvPr/>
        </p:nvPicPr>
        <p:blipFill>
          <a:blip r:embed="rId4">
            <a:alphaModFix/>
          </a:blip>
          <a:stretch>
            <a:fillRect/>
          </a:stretch>
        </p:blipFill>
        <p:spPr>
          <a:xfrm>
            <a:off x="5892874" y="3451741"/>
            <a:ext cx="2203376" cy="1467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203" name="Google Shape;203;p3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Trybus, J. Game-based learning: What it is, why it works and where its going. Retrieved from: </a:t>
            </a:r>
            <a:r>
              <a:rPr lang="en" sz="1200" u="sng">
                <a:solidFill>
                  <a:schemeClr val="hlink"/>
                </a:solidFill>
                <a:hlinkClick r:id="rId3"/>
              </a:rPr>
              <a:t>https://oltd508lewis.weebly.com/uploads/1/1/6/7/116785175/wp-trybus-game-based-learning.pdf</a:t>
            </a:r>
            <a:endParaRPr sz="1200"/>
          </a:p>
          <a:p>
            <a:pPr marL="0" lvl="0" indent="0" algn="l" rtl="0">
              <a:spcBef>
                <a:spcPts val="1600"/>
              </a:spcBef>
              <a:spcAft>
                <a:spcPts val="0"/>
              </a:spcAft>
              <a:buNone/>
            </a:pPr>
            <a:r>
              <a:rPr lang="en" sz="1200"/>
              <a:t>Serious Games or Gamification? [infographic] Retrieved from: </a:t>
            </a:r>
            <a:r>
              <a:rPr lang="en" sz="1200" u="sng">
                <a:solidFill>
                  <a:schemeClr val="hlink"/>
                </a:solidFill>
                <a:hlinkClick r:id="rId4"/>
              </a:rPr>
              <a:t>http://playfulpandas.org/wp-content/uploads/2013/04/A3log.pdf2.gif</a:t>
            </a:r>
            <a:endParaRPr sz="1200"/>
          </a:p>
          <a:p>
            <a:pPr marL="0" lvl="0" indent="0" algn="l" rtl="0">
              <a:spcBef>
                <a:spcPts val="1600"/>
              </a:spcBef>
              <a:spcAft>
                <a:spcPts val="0"/>
              </a:spcAft>
              <a:buNone/>
            </a:pPr>
            <a:r>
              <a:rPr lang="en" sz="1200"/>
              <a:t>Pesce, C.ESL teachers ask. How can I gamify my ESL classroom? Retrieved from: </a:t>
            </a:r>
            <a:r>
              <a:rPr lang="en" sz="1200" u="sng">
                <a:solidFill>
                  <a:schemeClr val="hlink"/>
                </a:solidFill>
                <a:hlinkClick r:id="rId5"/>
              </a:rPr>
              <a:t>https://busyteacher.org/20574-gamify-esl-classroom.html</a:t>
            </a:r>
            <a:endParaRPr sz="1200"/>
          </a:p>
          <a:p>
            <a:pPr marL="0" lvl="0" indent="0" algn="l" rtl="0">
              <a:spcBef>
                <a:spcPts val="1600"/>
              </a:spcBef>
              <a:spcAft>
                <a:spcPts val="0"/>
              </a:spcAft>
              <a:buNone/>
            </a:pPr>
            <a:r>
              <a:rPr lang="en" sz="1200"/>
              <a:t>Gee, J. Principles on gaming. Retrieved from:                                                      </a:t>
            </a:r>
            <a:r>
              <a:rPr lang="en" sz="1200" u="sng">
                <a:solidFill>
                  <a:schemeClr val="accent5"/>
                </a:solidFill>
                <a:hlinkClick r:id="rId6"/>
              </a:rPr>
              <a:t>https://www.youtube.com/watch?v=8jdwIy7AxlU</a:t>
            </a:r>
            <a:endParaRPr sz="1200"/>
          </a:p>
          <a:p>
            <a:pPr marL="0" lvl="0" indent="0" algn="l" rtl="0">
              <a:spcBef>
                <a:spcPts val="1600"/>
              </a:spcBef>
              <a:spcAft>
                <a:spcPts val="0"/>
              </a:spcAft>
              <a:buNone/>
            </a:pPr>
            <a:r>
              <a:rPr lang="en" sz="1200"/>
              <a:t>Games V Game-Based Learning V Gamification (2015) [infographic]. Retrieved from: </a:t>
            </a:r>
            <a:r>
              <a:rPr lang="en" sz="1200" u="sng">
                <a:solidFill>
                  <a:schemeClr val="hlink"/>
                </a:solidFill>
                <a:hlinkClick r:id="rId7"/>
              </a:rPr>
              <a:t>https://elearninginfographics.com/games-vs-game-based-learning-vs-gamification-infographic/</a:t>
            </a:r>
            <a:endParaRPr sz="12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Clr>
                <a:schemeClr val="dk2"/>
              </a:buClr>
              <a:buSzPts val="1100"/>
              <a:buFont typeface="Arial"/>
              <a:buNone/>
            </a:pPr>
            <a:endParaRPr sz="1200"/>
          </a:p>
          <a:p>
            <a:pPr marL="0" lvl="0" indent="0" algn="l" rtl="0">
              <a:spcBef>
                <a:spcPts val="1600"/>
              </a:spcBef>
              <a:spcAft>
                <a:spcPts val="0"/>
              </a:spcAft>
              <a:buClr>
                <a:schemeClr val="dk2"/>
              </a:buClr>
              <a:buSzPts val="1100"/>
              <a:buFont typeface="Arial"/>
              <a:buNone/>
            </a:pPr>
            <a:endParaRPr sz="1200"/>
          </a:p>
          <a:p>
            <a:pPr marL="0" lvl="0" indent="0" algn="l" rtl="0">
              <a:spcBef>
                <a:spcPts val="1600"/>
              </a:spcBef>
              <a:spcAft>
                <a:spcPts val="0"/>
              </a:spcAft>
              <a:buNone/>
            </a:pPr>
            <a:endParaRPr sz="1200"/>
          </a:p>
          <a:p>
            <a:pPr marL="0" lvl="0" indent="0" algn="l" rtl="0">
              <a:spcBef>
                <a:spcPts val="1600"/>
              </a:spcBef>
              <a:spcAft>
                <a:spcPts val="160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Games Help Students Learn?</a:t>
            </a:r>
            <a:endParaRPr/>
          </a:p>
        </p:txBody>
      </p:sp>
      <p:sp>
        <p:nvSpPr>
          <p:cNvPr id="67" name="Google Shape;67;p14"/>
          <p:cNvSpPr txBox="1">
            <a:spLocks noGrp="1"/>
          </p:cNvSpPr>
          <p:nvPr>
            <p:ph type="body" idx="1"/>
          </p:nvPr>
        </p:nvSpPr>
        <p:spPr>
          <a:xfrm>
            <a:off x="311700" y="1234075"/>
            <a:ext cx="8520600" cy="148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James Paul Gee argues that the same elements that make good video games appealing to students as entertainment can also encourage deep and meaningful learning within our education system. He describes </a:t>
            </a:r>
            <a:r>
              <a:rPr lang="en">
                <a:highlight>
                  <a:srgbClr val="FFFF00"/>
                </a:highlight>
              </a:rPr>
              <a:t>13 principles</a:t>
            </a:r>
            <a:r>
              <a:rPr lang="en"/>
              <a:t> of learning that such games use to engage people in learning.</a:t>
            </a:r>
            <a:endParaRPr/>
          </a:p>
        </p:txBody>
      </p:sp>
      <p:sp>
        <p:nvSpPr>
          <p:cNvPr id="68" name="Google Shape;68;p14"/>
          <p:cNvSpPr txBox="1"/>
          <p:nvPr/>
        </p:nvSpPr>
        <p:spPr>
          <a:xfrm>
            <a:off x="2932400" y="2716375"/>
            <a:ext cx="3110700" cy="2280600"/>
          </a:xfrm>
          <a:prstGeom prst="rect">
            <a:avLst/>
          </a:prstGeom>
          <a:solidFill>
            <a:schemeClr val="accent5"/>
          </a:solid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Well-ordered problems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Pleasantly frustrating problems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Cycle of Expertise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Information - just in time and on demand</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Fish Tank Principle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Sandbox Principle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Skills and Strategies</a:t>
            </a:r>
            <a:endParaRPr>
              <a:solidFill>
                <a:srgbClr val="FFFFFF"/>
              </a:solidFill>
            </a:endParaRPr>
          </a:p>
          <a:p>
            <a:pPr marL="0" lvl="0" indent="0" algn="l" rtl="0">
              <a:spcBef>
                <a:spcPts val="0"/>
              </a:spcBef>
              <a:spcAft>
                <a:spcPts val="0"/>
              </a:spcAft>
              <a:buNone/>
            </a:pPr>
            <a:r>
              <a:rPr lang="en">
                <a:solidFill>
                  <a:srgbClr val="FFFFFF"/>
                </a:solidFill>
              </a:rPr>
              <a:t>These principles focus on Problem Based Learning.</a:t>
            </a:r>
            <a:endParaRPr>
              <a:solidFill>
                <a:srgbClr val="FFFFFF"/>
              </a:solidFill>
            </a:endParaRPr>
          </a:p>
        </p:txBody>
      </p:sp>
      <p:sp>
        <p:nvSpPr>
          <p:cNvPr id="69" name="Google Shape;69;p14"/>
          <p:cNvSpPr txBox="1"/>
          <p:nvPr/>
        </p:nvSpPr>
        <p:spPr>
          <a:xfrm>
            <a:off x="103675" y="2716375"/>
            <a:ext cx="2600400" cy="1686300"/>
          </a:xfrm>
          <a:prstGeom prst="rect">
            <a:avLst/>
          </a:prstGeom>
          <a:solidFill>
            <a:schemeClr val="accent5"/>
          </a:solid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Agent Principle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Customization Principle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Identity Principle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Manipulation</a:t>
            </a:r>
            <a:endParaRPr>
              <a:solidFill>
                <a:srgbClr val="FFFFFF"/>
              </a:solidFill>
            </a:endParaRPr>
          </a:p>
          <a:p>
            <a:pPr marL="0" lvl="0" indent="0" algn="l" rtl="0">
              <a:spcBef>
                <a:spcPts val="0"/>
              </a:spcBef>
              <a:spcAft>
                <a:spcPts val="0"/>
              </a:spcAft>
              <a:buNone/>
            </a:pPr>
            <a:r>
              <a:rPr lang="en">
                <a:solidFill>
                  <a:srgbClr val="FFFFFF"/>
                </a:solidFill>
              </a:rPr>
              <a:t>These principles empower learners.</a:t>
            </a:r>
            <a:endParaRPr>
              <a:solidFill>
                <a:srgbClr val="FFFFFF"/>
              </a:solidFill>
            </a:endParaRPr>
          </a:p>
        </p:txBody>
      </p:sp>
      <p:sp>
        <p:nvSpPr>
          <p:cNvPr id="70" name="Google Shape;70;p14"/>
          <p:cNvSpPr txBox="1"/>
          <p:nvPr/>
        </p:nvSpPr>
        <p:spPr>
          <a:xfrm>
            <a:off x="6221475" y="2716375"/>
            <a:ext cx="2714700" cy="1418700"/>
          </a:xfrm>
          <a:prstGeom prst="rect">
            <a:avLst/>
          </a:prstGeom>
          <a:solidFill>
            <a:schemeClr val="accent5"/>
          </a:solid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System Thinking</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Model Based Reasoning</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Situated Meaning</a:t>
            </a:r>
            <a:endParaRPr>
              <a:solidFill>
                <a:srgbClr val="FFFFFF"/>
              </a:solidFill>
            </a:endParaRPr>
          </a:p>
          <a:p>
            <a:pPr marL="0" lvl="0" indent="0" algn="l" rtl="0">
              <a:spcBef>
                <a:spcPts val="0"/>
              </a:spcBef>
              <a:spcAft>
                <a:spcPts val="0"/>
              </a:spcAft>
              <a:buNone/>
            </a:pPr>
            <a:r>
              <a:rPr lang="en">
                <a:solidFill>
                  <a:srgbClr val="FFFFFF"/>
                </a:solidFill>
              </a:rPr>
              <a:t>These principles develop deep understanding.</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cont.</a:t>
            </a:r>
            <a:endParaRPr/>
          </a:p>
        </p:txBody>
      </p:sp>
      <p:sp>
        <p:nvSpPr>
          <p:cNvPr id="209" name="Google Shape;209;p3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What is gamification? Retrieved from:                                                       </a:t>
            </a:r>
            <a:r>
              <a:rPr lang="en" sz="1400" u="sng">
                <a:solidFill>
                  <a:schemeClr val="hlink"/>
                </a:solidFill>
                <a:hlinkClick r:id="rId3"/>
              </a:rPr>
              <a:t>https://www.bunchball.com/gamification</a:t>
            </a:r>
            <a:endParaRPr sz="1400"/>
          </a:p>
          <a:p>
            <a:pPr marL="0" lvl="0" indent="0" algn="l" rtl="0">
              <a:spcBef>
                <a:spcPts val="1600"/>
              </a:spcBef>
              <a:spcAft>
                <a:spcPts val="0"/>
              </a:spcAft>
              <a:buNone/>
            </a:pPr>
            <a:r>
              <a:rPr lang="en" sz="1400"/>
              <a:t>What is GBL (Game-Based Learning)? EdTechReview [journal] Retrieved from: </a:t>
            </a:r>
            <a:r>
              <a:rPr lang="en" sz="1400" u="sng">
                <a:solidFill>
                  <a:schemeClr val="hlink"/>
                </a:solidFill>
                <a:hlinkClick r:id="rId4"/>
              </a:rPr>
              <a:t>http://edtechreview.in/dictionary/298-what-is-game-based-learning?buffer_share=230ac</a:t>
            </a:r>
            <a:endParaRPr sz="1400"/>
          </a:p>
          <a:p>
            <a:pPr marL="0" lvl="0" indent="0" algn="l" rtl="0">
              <a:spcBef>
                <a:spcPts val="1600"/>
              </a:spcBef>
              <a:spcAft>
                <a:spcPts val="0"/>
              </a:spcAft>
              <a:buNone/>
            </a:pPr>
            <a:r>
              <a:rPr lang="en" sz="1400"/>
              <a:t> Wikipedia. Retrieved from:                                                                                                 </a:t>
            </a:r>
            <a:r>
              <a:rPr lang="en" sz="1400" u="sng">
                <a:solidFill>
                  <a:schemeClr val="hlink"/>
                </a:solidFill>
                <a:hlinkClick r:id="rId5"/>
              </a:rPr>
              <a:t>https://en.wikipedia.org/</a:t>
            </a:r>
            <a:endParaRPr sz="1400"/>
          </a:p>
          <a:p>
            <a:pPr marL="0" lvl="0" indent="0" algn="l" rtl="0">
              <a:spcBef>
                <a:spcPts val="1600"/>
              </a:spcBef>
              <a:spcAft>
                <a:spcPts val="0"/>
              </a:spcAft>
              <a:buNone/>
            </a:pPr>
            <a:r>
              <a:rPr lang="en" sz="1400"/>
              <a:t>       </a:t>
            </a:r>
            <a:endParaRPr sz="1400"/>
          </a:p>
          <a:p>
            <a:pPr marL="0" lvl="0" indent="0" algn="l" rtl="0">
              <a:spcBef>
                <a:spcPts val="1600"/>
              </a:spcBef>
              <a:spcAft>
                <a:spcPts val="0"/>
              </a:spcAft>
              <a:buNone/>
            </a:pPr>
            <a:r>
              <a:rPr lang="en" sz="1400"/>
              <a:t>                                                 </a:t>
            </a:r>
            <a:endParaRPr sz="1400"/>
          </a:p>
          <a:p>
            <a:pPr marL="0" lvl="0" indent="0" algn="l" rtl="0">
              <a:spcBef>
                <a:spcPts val="1600"/>
              </a:spcBef>
              <a:spcAft>
                <a:spcPts val="1600"/>
              </a:spcAft>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Principles That Relate to my Teaching Experience</a:t>
            </a:r>
            <a:endParaRPr/>
          </a:p>
        </p:txBody>
      </p:sp>
      <p:sp>
        <p:nvSpPr>
          <p:cNvPr id="76" name="Google Shape;76;p15"/>
          <p:cNvSpPr txBox="1">
            <a:spLocks noGrp="1"/>
          </p:cNvSpPr>
          <p:nvPr>
            <p:ph type="body" idx="1"/>
          </p:nvPr>
        </p:nvSpPr>
        <p:spPr>
          <a:xfrm>
            <a:off x="311700" y="1243950"/>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I can see that all of Gee’s principles contribute to making games powerful tools for learning, I have chosen four that I feel are particularly important to my teaching situation which is kindergarten. Two of these principles (Well-ordered Problems and Pleasantly Frustrating Problems) seem to be very closely related at the early primary level.</a:t>
            </a:r>
            <a:endParaRPr/>
          </a:p>
          <a:p>
            <a:pPr marL="457200" lvl="0" indent="-342900" algn="l" rtl="0">
              <a:spcBef>
                <a:spcPts val="1600"/>
              </a:spcBef>
              <a:spcAft>
                <a:spcPts val="0"/>
              </a:spcAft>
              <a:buSzPts val="1800"/>
              <a:buAutoNum type="arabicPeriod"/>
            </a:pPr>
            <a:r>
              <a:rPr lang="en"/>
              <a:t>Customization Principle</a:t>
            </a:r>
            <a:endParaRPr/>
          </a:p>
          <a:p>
            <a:pPr marL="457200" lvl="0" indent="-342900" algn="l" rtl="0">
              <a:spcBef>
                <a:spcPts val="0"/>
              </a:spcBef>
              <a:spcAft>
                <a:spcPts val="0"/>
              </a:spcAft>
              <a:buSzPts val="1800"/>
              <a:buAutoNum type="arabicPeriod"/>
            </a:pPr>
            <a:r>
              <a:rPr lang="en"/>
              <a:t>Well-ordered Problems </a:t>
            </a:r>
            <a:endParaRPr/>
          </a:p>
          <a:p>
            <a:pPr marL="457200" lvl="0" indent="-342900" algn="l" rtl="0">
              <a:spcBef>
                <a:spcPts val="0"/>
              </a:spcBef>
              <a:spcAft>
                <a:spcPts val="0"/>
              </a:spcAft>
              <a:buSzPts val="1800"/>
              <a:buAutoNum type="arabicPeriod"/>
            </a:pPr>
            <a:r>
              <a:rPr lang="en"/>
              <a:t>Pleasantly Frustrated</a:t>
            </a:r>
            <a:endParaRPr/>
          </a:p>
          <a:p>
            <a:pPr marL="457200" lvl="0" indent="-342900" algn="l" rtl="0">
              <a:spcBef>
                <a:spcPts val="0"/>
              </a:spcBef>
              <a:spcAft>
                <a:spcPts val="0"/>
              </a:spcAft>
              <a:buSzPts val="1800"/>
              <a:buAutoNum type="arabicPeriod"/>
            </a:pPr>
            <a:r>
              <a:rPr lang="en"/>
              <a:t>Sandbox Principle</a:t>
            </a:r>
            <a:endParaRPr/>
          </a:p>
        </p:txBody>
      </p:sp>
      <p:pic>
        <p:nvPicPr>
          <p:cNvPr id="77" name="Google Shape;77;p15"/>
          <p:cNvPicPr preferRelativeResize="0"/>
          <p:nvPr/>
        </p:nvPicPr>
        <p:blipFill>
          <a:blip r:embed="rId3">
            <a:alphaModFix/>
          </a:blip>
          <a:stretch>
            <a:fillRect/>
          </a:stretch>
        </p:blipFill>
        <p:spPr>
          <a:xfrm>
            <a:off x="5575250" y="2649838"/>
            <a:ext cx="2084150" cy="2141026"/>
          </a:xfrm>
          <a:prstGeom prst="rect">
            <a:avLst/>
          </a:prstGeom>
          <a:noFill/>
          <a:ln>
            <a:noFill/>
          </a:ln>
        </p:spPr>
      </p:pic>
      <p:sp>
        <p:nvSpPr>
          <p:cNvPr id="78" name="Google Shape;78;p15"/>
          <p:cNvSpPr/>
          <p:nvPr/>
        </p:nvSpPr>
        <p:spPr>
          <a:xfrm>
            <a:off x="3366475" y="3434000"/>
            <a:ext cx="158100" cy="5727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AutoNum type="arabicPeriod"/>
            </a:pPr>
            <a:r>
              <a:rPr lang="en"/>
              <a:t>Customization Principle</a:t>
            </a:r>
            <a:endParaRPr/>
          </a:p>
        </p:txBody>
      </p:sp>
      <p:sp>
        <p:nvSpPr>
          <p:cNvPr id="84" name="Google Shape;84;p16"/>
          <p:cNvSpPr txBox="1">
            <a:spLocks noGrp="1"/>
          </p:cNvSpPr>
          <p:nvPr>
            <p:ph type="body" idx="1"/>
          </p:nvPr>
        </p:nvSpPr>
        <p:spPr>
          <a:xfrm>
            <a:off x="311700" y="1234075"/>
            <a:ext cx="8520600" cy="119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The Customization Principle refers to the fact that learners do not all learn the same way and that material presented in a variety of ways or having a variety of options for completion of a task, is an important advantage of  good games. Allowing learners to choose which options appeal to them empowers the learner to take control of their learning.</a:t>
            </a:r>
            <a:endParaRPr sz="1400"/>
          </a:p>
        </p:txBody>
      </p:sp>
      <p:sp>
        <p:nvSpPr>
          <p:cNvPr id="85" name="Google Shape;85;p16"/>
          <p:cNvSpPr txBox="1"/>
          <p:nvPr/>
        </p:nvSpPr>
        <p:spPr>
          <a:xfrm>
            <a:off x="3189000" y="2571750"/>
            <a:ext cx="5643300" cy="21360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This principle drew my attention to the new BC Curriculum where teachers are encouraged to use a variety of ways to present content, increase knowledge and show learning. For example, the Big Idea relating to ‘Patterning’ can be presented and practiced through movement, sound, manipulatives as well as the traditional paper and pencil activities. This range of activities allows different kinds of learners to attempt a variety of modes to increase their understanding of a concept. It also allows them to focus on the methods that appeal to them most.</a:t>
            </a:r>
            <a:endParaRPr>
              <a:solidFill>
                <a:srgbClr val="FFFFFF"/>
              </a:solidFill>
            </a:endParaRPr>
          </a:p>
        </p:txBody>
      </p:sp>
      <p:pic>
        <p:nvPicPr>
          <p:cNvPr id="86" name="Google Shape;86;p16"/>
          <p:cNvPicPr preferRelativeResize="0"/>
          <p:nvPr/>
        </p:nvPicPr>
        <p:blipFill>
          <a:blip r:embed="rId3">
            <a:alphaModFix/>
          </a:blip>
          <a:stretch>
            <a:fillRect/>
          </a:stretch>
        </p:blipFill>
        <p:spPr>
          <a:xfrm>
            <a:off x="152400" y="2585875"/>
            <a:ext cx="2884200" cy="2036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Well Ordered Problems</a:t>
            </a:r>
            <a:endParaRPr/>
          </a:p>
        </p:txBody>
      </p:sp>
      <p:sp>
        <p:nvSpPr>
          <p:cNvPr id="92" name="Google Shape;92;p17"/>
          <p:cNvSpPr txBox="1">
            <a:spLocks noGrp="1"/>
          </p:cNvSpPr>
          <p:nvPr>
            <p:ph type="body" idx="1"/>
          </p:nvPr>
        </p:nvSpPr>
        <p:spPr>
          <a:xfrm>
            <a:off x="311700" y="1234075"/>
            <a:ext cx="6724200" cy="119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This principle ensures that when a learner starts on a problem-solving journey, they begin with problems that are easy to solve and then increase the difficulty as the journey continues. This is a fundamental element of games and a big part of the ‘hook’ that encourages the player to continue playing. </a:t>
            </a:r>
            <a:endParaRPr sz="1400"/>
          </a:p>
        </p:txBody>
      </p:sp>
      <p:pic>
        <p:nvPicPr>
          <p:cNvPr id="93" name="Google Shape;93;p17"/>
          <p:cNvPicPr preferRelativeResize="0"/>
          <p:nvPr/>
        </p:nvPicPr>
        <p:blipFill>
          <a:blip r:embed="rId3">
            <a:alphaModFix/>
          </a:blip>
          <a:stretch>
            <a:fillRect/>
          </a:stretch>
        </p:blipFill>
        <p:spPr>
          <a:xfrm>
            <a:off x="6701275" y="3203625"/>
            <a:ext cx="2051101" cy="1365250"/>
          </a:xfrm>
          <a:prstGeom prst="rect">
            <a:avLst/>
          </a:prstGeom>
          <a:noFill/>
          <a:ln>
            <a:noFill/>
          </a:ln>
        </p:spPr>
      </p:pic>
      <p:pic>
        <p:nvPicPr>
          <p:cNvPr id="94" name="Google Shape;94;p17"/>
          <p:cNvPicPr preferRelativeResize="0"/>
          <p:nvPr/>
        </p:nvPicPr>
        <p:blipFill>
          <a:blip r:embed="rId4">
            <a:alphaModFix/>
          </a:blip>
          <a:stretch>
            <a:fillRect/>
          </a:stretch>
        </p:blipFill>
        <p:spPr>
          <a:xfrm>
            <a:off x="7035900" y="1234074"/>
            <a:ext cx="1716475" cy="1145200"/>
          </a:xfrm>
          <a:prstGeom prst="rect">
            <a:avLst/>
          </a:prstGeom>
          <a:noFill/>
          <a:ln>
            <a:noFill/>
          </a:ln>
        </p:spPr>
      </p:pic>
      <p:sp>
        <p:nvSpPr>
          <p:cNvPr id="95" name="Google Shape;95;p17"/>
          <p:cNvSpPr txBox="1"/>
          <p:nvPr/>
        </p:nvSpPr>
        <p:spPr>
          <a:xfrm>
            <a:off x="420300" y="2723875"/>
            <a:ext cx="6208200" cy="18450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2"/>
              </a:buClr>
              <a:buSzPts val="1100"/>
              <a:buFont typeface="Arial"/>
              <a:buNone/>
            </a:pPr>
            <a:r>
              <a:rPr lang="en">
                <a:solidFill>
                  <a:srgbClr val="FFFFFF"/>
                </a:solidFill>
                <a:latin typeface="Playfair Display"/>
                <a:ea typeface="Playfair Display"/>
                <a:cs typeface="Playfair Display"/>
                <a:sym typeface="Playfair Display"/>
              </a:rPr>
              <a:t>This sequencing of problems appealed to me as a kindergarten teacher, especially at the beginning of the school year. Students experiencing success are far more likely to continue along a path of learning. Being faced with tasks that are too hard creates frustration. One of the most challenging aspects of teaching in kindergarten is breaking a task down into small enough steps so that those with little or no familiarity can be successful.</a:t>
            </a:r>
            <a:endParaRPr>
              <a:solidFill>
                <a:srgbClr val="FFFFFF"/>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Pleasantly Frustrating Problems</a:t>
            </a:r>
            <a:endParaRPr/>
          </a:p>
        </p:txBody>
      </p:sp>
      <p:sp>
        <p:nvSpPr>
          <p:cNvPr id="101" name="Google Shape;101;p18"/>
          <p:cNvSpPr txBox="1">
            <a:spLocks noGrp="1"/>
          </p:cNvSpPr>
          <p:nvPr>
            <p:ph type="body" idx="1"/>
          </p:nvPr>
        </p:nvSpPr>
        <p:spPr>
          <a:xfrm>
            <a:off x="311700" y="1234075"/>
            <a:ext cx="8520600" cy="1454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In my mind, the principle of presenting problems in a pleasantly frustrating way, is closely related to the principle of well-ordered problems. Problems that can be solved without over-taxing the learner and have an element of enjoyment, can be dealt with in a satisfying way. Good games have a motivational component and do not put too much stress on the student, before solutions are found and success is experienced.</a:t>
            </a:r>
            <a:endParaRPr sz="1400"/>
          </a:p>
        </p:txBody>
      </p:sp>
      <p:pic>
        <p:nvPicPr>
          <p:cNvPr id="102" name="Google Shape;102;p18"/>
          <p:cNvPicPr preferRelativeResize="0"/>
          <p:nvPr/>
        </p:nvPicPr>
        <p:blipFill>
          <a:blip r:embed="rId3">
            <a:alphaModFix/>
          </a:blip>
          <a:stretch>
            <a:fillRect/>
          </a:stretch>
        </p:blipFill>
        <p:spPr>
          <a:xfrm>
            <a:off x="396400" y="2904525"/>
            <a:ext cx="1652400" cy="1652400"/>
          </a:xfrm>
          <a:prstGeom prst="rect">
            <a:avLst/>
          </a:prstGeom>
          <a:noFill/>
          <a:ln>
            <a:noFill/>
          </a:ln>
        </p:spPr>
      </p:pic>
      <p:sp>
        <p:nvSpPr>
          <p:cNvPr id="103" name="Google Shape;103;p18"/>
          <p:cNvSpPr txBox="1"/>
          <p:nvPr/>
        </p:nvSpPr>
        <p:spPr>
          <a:xfrm>
            <a:off x="2723625" y="2571750"/>
            <a:ext cx="5643300" cy="21543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Challenges that are not overwhelming are key to progress with young children. Many of my new students struggle to print letters on paper. However, the ‘Letter School’ app allows them to use their finger to trace letters on a touchscreen while animation brings the letter to life. The students were being asked to practice very similar movements as they would with pencils but the challenge of accurately creating letters became ‘pleasantly frustrating’ without the need for tools such as pencils. There was just enough challenge to allow us to work right up till the bell rang! (That rarely happens at this time of the year!)</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Sandbox Principle</a:t>
            </a:r>
            <a:endParaRPr/>
          </a:p>
        </p:txBody>
      </p:sp>
      <p:sp>
        <p:nvSpPr>
          <p:cNvPr id="109" name="Google Shape;109;p19"/>
          <p:cNvSpPr txBox="1">
            <a:spLocks noGrp="1"/>
          </p:cNvSpPr>
          <p:nvPr>
            <p:ph type="body" idx="1"/>
          </p:nvPr>
        </p:nvSpPr>
        <p:spPr>
          <a:xfrm>
            <a:off x="311700" y="1234075"/>
            <a:ext cx="7911900" cy="1544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concept behind the Sandbox Principle is that learners need a safe place to try out new things that may appear daunting at first. Good games allow this to happen making is possible for learners to accept risks with less of the fear associated with enormous challenges. </a:t>
            </a:r>
            <a:endParaRPr/>
          </a:p>
        </p:txBody>
      </p:sp>
      <p:sp>
        <p:nvSpPr>
          <p:cNvPr id="110" name="Google Shape;110;p19"/>
          <p:cNvSpPr txBox="1"/>
          <p:nvPr/>
        </p:nvSpPr>
        <p:spPr>
          <a:xfrm>
            <a:off x="3267775" y="2945950"/>
            <a:ext cx="5668800" cy="17475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This principle spoke to me as a teacher of very young children as often there is a fear of being ‘wrong’ or a fear of failure, when faced with a new situation or challenge. It made me think of why we use markers on a whiteboard instead of with paper, when learning to print or draw. This is  so that mistakes or ‘trial runs’ can be erased quickly and easily, thus reducing the anxiety associated with the more permanent reminders on paper.</a:t>
            </a:r>
            <a:endParaRPr>
              <a:solidFill>
                <a:srgbClr val="FFFFFF"/>
              </a:solidFill>
            </a:endParaRPr>
          </a:p>
        </p:txBody>
      </p:sp>
      <p:pic>
        <p:nvPicPr>
          <p:cNvPr id="111" name="Google Shape;111;p19"/>
          <p:cNvPicPr preferRelativeResize="0"/>
          <p:nvPr/>
        </p:nvPicPr>
        <p:blipFill>
          <a:blip r:embed="rId3">
            <a:alphaModFix/>
          </a:blip>
          <a:stretch>
            <a:fillRect/>
          </a:stretch>
        </p:blipFill>
        <p:spPr>
          <a:xfrm>
            <a:off x="152400" y="3584827"/>
            <a:ext cx="2009650" cy="1337675"/>
          </a:xfrm>
          <a:prstGeom prst="rect">
            <a:avLst/>
          </a:prstGeom>
          <a:noFill/>
          <a:ln>
            <a:noFill/>
          </a:ln>
        </p:spPr>
      </p:pic>
      <p:pic>
        <p:nvPicPr>
          <p:cNvPr id="112" name="Google Shape;112;p19"/>
          <p:cNvPicPr preferRelativeResize="0"/>
          <p:nvPr/>
        </p:nvPicPr>
        <p:blipFill>
          <a:blip r:embed="rId4">
            <a:alphaModFix/>
          </a:blip>
          <a:stretch>
            <a:fillRect/>
          </a:stretch>
        </p:blipFill>
        <p:spPr>
          <a:xfrm flipH="1">
            <a:off x="1496126" y="2699200"/>
            <a:ext cx="1694650" cy="112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Definitions of Terms in Mobile Technologies</a:t>
            </a:r>
            <a:endParaRPr/>
          </a:p>
        </p:txBody>
      </p:sp>
      <p:sp>
        <p:nvSpPr>
          <p:cNvPr id="118" name="Google Shape;118;p20"/>
          <p:cNvSpPr txBox="1">
            <a:spLocks noGrp="1"/>
          </p:cNvSpPr>
          <p:nvPr>
            <p:ph type="body" idx="1"/>
          </p:nvPr>
        </p:nvSpPr>
        <p:spPr>
          <a:xfrm>
            <a:off x="311700" y="2335650"/>
            <a:ext cx="8520600" cy="2233200"/>
          </a:xfrm>
          <a:prstGeom prst="rect">
            <a:avLst/>
          </a:prstGeom>
          <a:solidFill>
            <a:schemeClr val="accent5"/>
          </a:solidFill>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 b="1">
                <a:solidFill>
                  <a:srgbClr val="FFFFFF"/>
                </a:solidFill>
              </a:rPr>
              <a:t>Gamification</a:t>
            </a:r>
            <a:endParaRPr b="1">
              <a:solidFill>
                <a:srgbClr val="FFFFFF"/>
              </a:solidFill>
            </a:endParaRPr>
          </a:p>
          <a:p>
            <a:pPr marL="457200" lvl="0" indent="-342900" algn="l" rtl="0">
              <a:spcBef>
                <a:spcPts val="0"/>
              </a:spcBef>
              <a:spcAft>
                <a:spcPts val="0"/>
              </a:spcAft>
              <a:buClr>
                <a:srgbClr val="FFFFFF"/>
              </a:buClr>
              <a:buSzPts val="1800"/>
              <a:buChar char="❏"/>
            </a:pPr>
            <a:r>
              <a:rPr lang="en" b="1">
                <a:solidFill>
                  <a:srgbClr val="FFFFFF"/>
                </a:solidFill>
              </a:rPr>
              <a:t>Game-Based Learning</a:t>
            </a:r>
            <a:endParaRPr b="1">
              <a:solidFill>
                <a:srgbClr val="FFFFFF"/>
              </a:solidFill>
            </a:endParaRPr>
          </a:p>
          <a:p>
            <a:pPr marL="457200" lvl="0" indent="-342900" algn="l" rtl="0">
              <a:spcBef>
                <a:spcPts val="0"/>
              </a:spcBef>
              <a:spcAft>
                <a:spcPts val="0"/>
              </a:spcAft>
              <a:buClr>
                <a:srgbClr val="FFFFFF"/>
              </a:buClr>
              <a:buSzPts val="1800"/>
              <a:buChar char="❏"/>
            </a:pPr>
            <a:r>
              <a:rPr lang="en" b="1">
                <a:solidFill>
                  <a:srgbClr val="FFFFFF"/>
                </a:solidFill>
              </a:rPr>
              <a:t>Serious Games </a:t>
            </a:r>
            <a:endParaRPr b="1">
              <a:solidFill>
                <a:srgbClr val="FFFFFF"/>
              </a:solidFill>
            </a:endParaRPr>
          </a:p>
          <a:p>
            <a:pPr marL="457200" lvl="0" indent="-342900" algn="l" rtl="0">
              <a:spcBef>
                <a:spcPts val="0"/>
              </a:spcBef>
              <a:spcAft>
                <a:spcPts val="0"/>
              </a:spcAft>
              <a:buClr>
                <a:srgbClr val="FFFFFF"/>
              </a:buClr>
              <a:buSzPts val="1800"/>
              <a:buChar char="❏"/>
            </a:pPr>
            <a:r>
              <a:rPr lang="en" b="1">
                <a:solidFill>
                  <a:srgbClr val="FFFFFF"/>
                </a:solidFill>
              </a:rPr>
              <a:t>Simulations</a:t>
            </a:r>
            <a:endParaRPr b="1">
              <a:solidFill>
                <a:srgbClr val="FFFFFF"/>
              </a:solidFill>
            </a:endParaRPr>
          </a:p>
          <a:p>
            <a:pPr marL="457200" lvl="0" indent="-342900" algn="l" rtl="0">
              <a:spcBef>
                <a:spcPts val="0"/>
              </a:spcBef>
              <a:spcAft>
                <a:spcPts val="0"/>
              </a:spcAft>
              <a:buClr>
                <a:srgbClr val="FFFFFF"/>
              </a:buClr>
              <a:buSzPts val="1800"/>
              <a:buChar char="❏"/>
            </a:pPr>
            <a:r>
              <a:rPr lang="en" b="1">
                <a:solidFill>
                  <a:srgbClr val="FFFFFF"/>
                </a:solidFill>
              </a:rPr>
              <a:t>Commercial Off-The Shelf Games (COTS)</a:t>
            </a:r>
            <a:endParaRPr b="1">
              <a:solidFill>
                <a:srgbClr val="FFFFFF"/>
              </a:solidFill>
            </a:endParaRPr>
          </a:p>
        </p:txBody>
      </p:sp>
      <p:sp>
        <p:nvSpPr>
          <p:cNvPr id="119" name="Google Shape;119;p20"/>
          <p:cNvSpPr txBox="1"/>
          <p:nvPr/>
        </p:nvSpPr>
        <p:spPr>
          <a:xfrm>
            <a:off x="311700" y="1257950"/>
            <a:ext cx="8520600" cy="8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following definitions each have an important part to play in the understanding of mobile technologies in education. I will attempt to describe each in detail and hope to highlight their differences. </a:t>
            </a:r>
            <a:endParaRPr/>
          </a:p>
        </p:txBody>
      </p:sp>
      <p:pic>
        <p:nvPicPr>
          <p:cNvPr id="120" name="Google Shape;120;p20"/>
          <p:cNvPicPr preferRelativeResize="0"/>
          <p:nvPr/>
        </p:nvPicPr>
        <p:blipFill>
          <a:blip r:embed="rId3">
            <a:alphaModFix/>
          </a:blip>
          <a:stretch>
            <a:fillRect/>
          </a:stretch>
        </p:blipFill>
        <p:spPr>
          <a:xfrm>
            <a:off x="5345575" y="2521400"/>
            <a:ext cx="3261675" cy="172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Gamification -Definition</a:t>
            </a:r>
            <a:endParaRPr/>
          </a:p>
        </p:txBody>
      </p:sp>
      <p:sp>
        <p:nvSpPr>
          <p:cNvPr id="126" name="Google Shape;126;p21"/>
          <p:cNvSpPr txBox="1">
            <a:spLocks noGrp="1"/>
          </p:cNvSpPr>
          <p:nvPr>
            <p:ph type="body" idx="1"/>
          </p:nvPr>
        </p:nvSpPr>
        <p:spPr>
          <a:xfrm>
            <a:off x="222850" y="1234075"/>
            <a:ext cx="8520600" cy="8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According to Claudia Pesce, Gamification is defined as ‘the use of game elements and game design techniques in a non-game context’, for example in a classroom. It is the process of integrating these aspects of a game into an existing program in order to increase motivation and engagement.</a:t>
            </a:r>
            <a:endParaRPr sz="1400"/>
          </a:p>
        </p:txBody>
      </p:sp>
      <p:sp>
        <p:nvSpPr>
          <p:cNvPr id="127" name="Google Shape;127;p21"/>
          <p:cNvSpPr txBox="1"/>
          <p:nvPr/>
        </p:nvSpPr>
        <p:spPr>
          <a:xfrm>
            <a:off x="311700" y="2611525"/>
            <a:ext cx="2390400" cy="18999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Game elements may include: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Leaderboards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Avatars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Points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Levels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Rewards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Badges</a:t>
            </a:r>
            <a:endParaRPr>
              <a:solidFill>
                <a:srgbClr val="FFFFFF"/>
              </a:solidFill>
            </a:endParaRPr>
          </a:p>
        </p:txBody>
      </p:sp>
      <p:sp>
        <p:nvSpPr>
          <p:cNvPr id="128" name="Google Shape;128;p21"/>
          <p:cNvSpPr txBox="1"/>
          <p:nvPr/>
        </p:nvSpPr>
        <p:spPr>
          <a:xfrm>
            <a:off x="6079900" y="2611525"/>
            <a:ext cx="2811900" cy="14589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Game design techniques involve</a:t>
            </a:r>
            <a:endParaRPr>
              <a:solidFill>
                <a:srgbClr val="FFFFFF"/>
              </a:solidFill>
            </a:endParaRPr>
          </a:p>
          <a:p>
            <a:pPr marL="0" lvl="0" indent="0" algn="l" rtl="0">
              <a:spcBef>
                <a:spcPts val="0"/>
              </a:spcBef>
              <a:spcAft>
                <a:spcPts val="0"/>
              </a:spcAft>
              <a:buNone/>
            </a:pPr>
            <a:r>
              <a:rPr lang="en">
                <a:solidFill>
                  <a:srgbClr val="FFFFFF"/>
                </a:solidFill>
              </a:rPr>
              <a:t>the creation of a game that is designed to motivate and engage students to achieve a defined goal. Is is not simply playing a game in class.</a:t>
            </a:r>
            <a:endParaRPr>
              <a:solidFill>
                <a:srgbClr val="FFFFFF"/>
              </a:solidFill>
            </a:endParaRPr>
          </a:p>
        </p:txBody>
      </p:sp>
      <p:pic>
        <p:nvPicPr>
          <p:cNvPr id="129" name="Google Shape;129;p21"/>
          <p:cNvPicPr preferRelativeResize="0"/>
          <p:nvPr/>
        </p:nvPicPr>
        <p:blipFill>
          <a:blip r:embed="rId3">
            <a:alphaModFix/>
          </a:blip>
          <a:stretch>
            <a:fillRect/>
          </a:stretch>
        </p:blipFill>
        <p:spPr>
          <a:xfrm>
            <a:off x="3089950" y="2611525"/>
            <a:ext cx="2888400" cy="204602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2129</Words>
  <Application>Microsoft Office PowerPoint</Application>
  <PresentationFormat>On-screen Show (16:9)</PresentationFormat>
  <Paragraphs>95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Playfair Display</vt:lpstr>
      <vt:lpstr>Arial</vt:lpstr>
      <vt:lpstr>Oswald</vt:lpstr>
      <vt:lpstr>Montserrat</vt:lpstr>
      <vt:lpstr>Impact</vt:lpstr>
      <vt:lpstr>Pop</vt:lpstr>
      <vt:lpstr>Game-Based Learning</vt:lpstr>
      <vt:lpstr>Why Do Games Help Students Learn?</vt:lpstr>
      <vt:lpstr>Three Principles That Relate to my Teaching Experience</vt:lpstr>
      <vt:lpstr>Customization Principle</vt:lpstr>
      <vt:lpstr>2. Well Ordered Problems</vt:lpstr>
      <vt:lpstr>3. Pleasantly Frustrating Problems</vt:lpstr>
      <vt:lpstr>4. Sandbox Principle</vt:lpstr>
      <vt:lpstr>Definitions of Terms in Mobile Technologies</vt:lpstr>
      <vt:lpstr>Gamification -Definition</vt:lpstr>
      <vt:lpstr>Use of Gamification in Kindergarten</vt:lpstr>
      <vt:lpstr>Game-Based Learning - Definition</vt:lpstr>
      <vt:lpstr>Game-Based Learning in Kindergarten</vt:lpstr>
      <vt:lpstr>Serious Games -Definition</vt:lpstr>
      <vt:lpstr>Serious Games in Kindergarten</vt:lpstr>
      <vt:lpstr>Simulation -Definition</vt:lpstr>
      <vt:lpstr>Simulation in Kindergarten</vt:lpstr>
      <vt:lpstr>Commercial Off-The-Shelf Games (COTS)</vt:lpstr>
      <vt:lpstr>Commercial Off-The-Shelf Games in Kindergarten</vt:lpstr>
      <vt:lpstr>Resources</vt:lpstr>
      <vt:lpstr>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Game-Based Learning</dc:title>
  <dc:creator>Lew</dc:creator>
  <cp:lastModifiedBy>Lew</cp:lastModifiedBy>
  <cp:revision>1</cp:revision>
  <dcterms:modified xsi:type="dcterms:W3CDTF">2018-10-07T18:43:28Z</dcterms:modified>
</cp:coreProperties>
</file>